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alvojr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3" Type="http://schemas.openxmlformats.org/officeDocument/2006/relationships/image" Target="../media/image-1-2.png"/><Relationship Id="rId4" Type="http://schemas.openxmlformats.org/officeDocument/2006/relationships/image" Target="../media/image-1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" TargetMode="External"/><Relationship Id="rId5" Type="http://schemas.openxmlformats.org/officeDocument/2006/relationships/hyperlink" Target="https://www.bing.com/search?q=Bing+AI&showconv=1&setlang=pt-br" TargetMode="External"/><Relationship Id="rId7" Type="http://schemas.openxmlformats.org/officeDocument/2006/relationships/hyperlink" Target="https://bard.google.com" TargetMode="External"/><Relationship Id="rId8" Type="http://schemas.openxmlformats.org/officeDocument/2006/relationships/hyperlink" Target="https://www.postman.com/devrel/workspace/openai/collection/13183464-90abb798-cb85-43cb-ba3a-ae7941e968da" TargetMode="External"/><Relationship Id="rId9" Type="http://schemas.openxmlformats.org/officeDocument/2006/relationships/hyperlink" Target="https://platform.openai.com/docs" TargetMode="External"/><Relationship Id="rId11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image" Target="../media/image-11-3.png"/><Relationship Id="rId6" Type="http://schemas.openxmlformats.org/officeDocument/2006/relationships/image" Target="../media/image-11-4.png"/><Relationship Id="rId10" Type="http://schemas.openxmlformats.org/officeDocument/2006/relationships/image" Target="../media/image-11-5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reate" TargetMode="External"/><Relationship Id="rId5" Type="http://schemas.openxmlformats.org/officeDocument/2006/relationships/hyperlink" Target="https://leonardo.ai/" TargetMode="External"/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image" Target="../media/image-12-3.png"/><Relationship Id="rId6" Type="http://schemas.openxmlformats.org/officeDocument/2006/relationships/image" Target="../media/image-12-4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levenlabs.io/" TargetMode="External"/><Relationship Id="rId5" Type="http://schemas.openxmlformats.org/officeDocument/2006/relationships/hyperlink" Target="https://www.d-id.com/" TargetMode="External"/><Relationship Id="rId7" Type="http://schemas.openxmlformats.org/officeDocument/2006/relationships/hyperlink" Target="https://app.heygen.com" TargetMode="External"/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image" Target="../media/image-13-3.png"/><Relationship Id="rId6" Type="http://schemas.openxmlformats.org/officeDocument/2006/relationships/image" Target="../media/image-13-4.png"/><Relationship Id="rId8" Type="http://schemas.openxmlformats.org/officeDocument/2006/relationships/image" Target="../media/image-13-5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pedia.org/wiki/Ada_Lovelace" TargetMode="External"/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3" Type="http://schemas.openxmlformats.org/officeDocument/2006/relationships/image" Target="../media/image-17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youtube.com/watch?v=FDMCF285vt8" TargetMode="External"/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image" Target="../media/image-7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mthecode.org/" TargetMode="External"/><Relationship Id="rId4" Type="http://schemas.openxmlformats.org/officeDocument/2006/relationships/hyperlink" Target="https://learn.greensoftware.foundation/" TargetMode="External"/><Relationship Id="rId5" Type="http://schemas.openxmlformats.org/officeDocument/2006/relationships/hyperlink" Target="https://training.linuxfoundation.org/training/green-software-for-practitioners-lfc131/" TargetMode="External"/><Relationship Id="rId7" Type="http://schemas.openxmlformats.org/officeDocument/2006/relationships/hyperlink" Target="https://www.youtube.com/watch?v=VV5AcNqb6iM" TargetMode="External"/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6" Type="http://schemas.openxmlformats.org/officeDocument/2006/relationships/image" Target="../media/image-8-3.png"/><Relationship Id="rId8" Type="http://schemas.openxmlformats.org/officeDocument/2006/relationships/image" Target="../media/image-8-4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349603" y="678299"/>
            <a:ext cx="7417594" cy="4254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76"/>
              </a:lnSpc>
              <a:buNone/>
            </a:pPr>
            <a:r>
              <a:rPr lang="en-US" sz="670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Aplicações Práticas da Inteligência Artificial (IA)</a:t>
            </a:r>
            <a:endParaRPr lang="en-US" sz="6701" dirty="0"/>
          </a:p>
        </p:txBody>
      </p:sp>
      <p:sp>
        <p:nvSpPr>
          <p:cNvPr id="5" name="Text 2"/>
          <p:cNvSpPr/>
          <p:nvPr/>
        </p:nvSpPr>
        <p:spPr>
          <a:xfrm>
            <a:off x="6349603" y="5302568"/>
            <a:ext cx="7417594" cy="1578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8"/>
              </a:lnSpc>
              <a:buNone/>
            </a:pPr>
            <a:r>
              <a:rPr lang="en-US" sz="194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Bem-vindos ao mundo da Inteligência Artificial! Neste curso, vamos explorar como a IA está mudando nossas vidas e a indústria. Descubra como ela está por trás de assistentes virtuais, carros autônomos e tanto mais.</a:t>
            </a:r>
            <a:endParaRPr lang="en-US" sz="1942" dirty="0"/>
          </a:p>
        </p:txBody>
      </p:sp>
      <p:sp>
        <p:nvSpPr>
          <p:cNvPr id="6" name="Text 3"/>
          <p:cNvSpPr/>
          <p:nvPr/>
        </p:nvSpPr>
        <p:spPr>
          <a:xfrm>
            <a:off x="6349603" y="7158752"/>
            <a:ext cx="7417594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8"/>
              </a:lnSpc>
              <a:buNone/>
            </a:pPr>
            <a:r>
              <a:rPr lang="en-US" sz="194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Autor: </a:t>
            </a:r>
            <a:pPr indent="0" marL="0">
              <a:lnSpc>
                <a:spcPts val="3108"/>
              </a:lnSpc>
              <a:buNone/>
            </a:pPr>
            <a:r>
              <a:rPr lang="en-US" sz="1942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Venilton FalvoJr</a:t>
            </a:r>
            <a:endParaRPr lang="en-US" sz="194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pic>
        <p:nvPicPr>
          <p:cNvPr id="8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458801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945880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9458801"/>
          </a:xfrm>
          <a:prstGeom prst="roundRect">
            <a:avLst>
              <a:gd name="adj" fmla="val 1316"/>
            </a:avLst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94967" y="475178"/>
            <a:ext cx="6858714" cy="745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68"/>
              </a:lnSpc>
              <a:buNone/>
            </a:pPr>
            <a:r>
              <a:rPr lang="en-US" sz="46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Cases DIO &amp; ICMC-USP</a:t>
            </a:r>
            <a:endParaRPr lang="en-US" sz="4695" dirty="0"/>
          </a:p>
        </p:txBody>
      </p:sp>
      <p:sp>
        <p:nvSpPr>
          <p:cNvPr id="7" name="Text 3"/>
          <p:cNvSpPr/>
          <p:nvPr/>
        </p:nvSpPr>
        <p:spPr>
          <a:xfrm>
            <a:off x="2594967" y="1479709"/>
            <a:ext cx="5928360" cy="439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02"/>
              </a:lnSpc>
              <a:buNone/>
            </a:pPr>
            <a:r>
              <a:rPr lang="en-US" sz="272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Legendas, Transcrições e Libras </a:t>
            </a:r>
            <a:pPr indent="0" marL="0">
              <a:lnSpc>
                <a:spcPts val="3402"/>
              </a:lnSpc>
              <a:buNone/>
            </a:pPr>
            <a:r>
              <a:rPr lang="en-US" sz="27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🤟</a:t>
            </a:r>
            <a:endParaRPr lang="en-US" sz="2722" dirty="0"/>
          </a:p>
        </p:txBody>
      </p:sp>
      <p:sp>
        <p:nvSpPr>
          <p:cNvPr id="8" name="Text 4"/>
          <p:cNvSpPr/>
          <p:nvPr/>
        </p:nvSpPr>
        <p:spPr>
          <a:xfrm>
            <a:off x="2594967" y="2178487"/>
            <a:ext cx="9440347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Prova de Conceito para um Player de Vídeo Acessível, que inclui legendas, transcrições e um avatar para Libras. Este projeto é uma colaboração entre a DIO e o ICMC-USP. Agradeço à minha orientadora de Doutorado, Ellen Barbosa, e aos alunos de Iniciação Científica, Adriano Carvalho e Melissa Motoki Nogueira, pela sua valiosa contribuição. Além da minha esposa Catherine, uma QA incrível, pelo apoio nos testes </a:t>
            </a:r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🥰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67" y="3479125"/>
            <a:ext cx="9440347" cy="5310188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165384"/>
            <a:ext cx="9073039" cy="7791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Algumas IAs Interessantes </a:t>
            </a:r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🤖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314813"/>
            <a:ext cx="10625376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Chatbots: Converse Naturalmente em Português com IAs</a:t>
            </a:r>
            <a:endParaRPr lang="en-US" sz="2916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53" y="3306128"/>
            <a:ext cx="3268028" cy="1851660"/>
          </a:xfrm>
          <a:prstGeom prst="rect">
            <a:avLst/>
          </a:prstGeom>
        </p:spPr>
      </p:pic>
      <p:pic>
        <p:nvPicPr>
          <p:cNvPr id="7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186" y="3306128"/>
            <a:ext cx="3268028" cy="1851660"/>
          </a:xfrm>
          <a:prstGeom prst="rect">
            <a:avLst/>
          </a:prstGeom>
        </p:spPr>
      </p:pic>
      <p:pic>
        <p:nvPicPr>
          <p:cNvPr id="8" name="Image 3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619" y="3306128"/>
            <a:ext cx="3268028" cy="18516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64037" y="5593675"/>
            <a:ext cx="12902327" cy="7977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 especial, a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OpenAI 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possui uma documentação incrível com um portfólio impressionando de serviços, incluindo uma API (Postman </a:t>
            </a:r>
            <a:pPr indent="0" marL="0">
              <a:lnSpc>
                <a:spcPts val="3110"/>
              </a:lnSpc>
              <a:buNone/>
            </a:pPr>
            <a:r>
              <a:rPr lang="en-US" sz="1944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aqui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🤓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) extremamente robusta!</a:t>
            </a:r>
            <a:endParaRPr lang="en-US" sz="1944" dirty="0"/>
          </a:p>
        </p:txBody>
      </p:sp>
      <p:sp>
        <p:nvSpPr>
          <p:cNvPr id="10" name="Text 4"/>
          <p:cNvSpPr/>
          <p:nvPr/>
        </p:nvSpPr>
        <p:spPr>
          <a:xfrm>
            <a:off x="864037" y="6669048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Vale super a pena conferir: </a:t>
            </a:r>
            <a:pPr indent="0" marL="0">
              <a:lnSpc>
                <a:spcPts val="3110"/>
              </a:lnSpc>
              <a:buNone/>
            </a:pPr>
            <a:r>
              <a:rPr lang="en-US" sz="1944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platform.openai.com/docs</a:t>
            </a:r>
            <a:endParaRPr lang="en-US" sz="1944" dirty="0"/>
          </a:p>
        </p:txBody>
      </p:sp>
      <p:pic>
        <p:nvPicPr>
          <p:cNvPr id="11" name="Image 4" descr="preencoded.png">
            <a:hlinkClick r:id="rId11" tooltip="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01798"/>
            <a:ext cx="9073039" cy="7791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Algumas IAs Interessantes </a:t>
            </a:r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🤖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151227"/>
            <a:ext cx="5220295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Geração de Imagens com IA</a:t>
            </a:r>
            <a:endParaRPr lang="en-US" sz="2916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53" y="4142542"/>
            <a:ext cx="3268028" cy="1851660"/>
          </a:xfrm>
          <a:prstGeom prst="rect">
            <a:avLst/>
          </a:prstGeom>
        </p:spPr>
      </p:pic>
      <p:pic>
        <p:nvPicPr>
          <p:cNvPr id="7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186" y="4142542"/>
            <a:ext cx="3268028" cy="1851660"/>
          </a:xfrm>
          <a:prstGeom prst="rect">
            <a:avLst/>
          </a:prstGeom>
        </p:spPr>
      </p:pic>
      <p:pic>
        <p:nvPicPr>
          <p:cNvPr id="8" name="Image 3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01798"/>
            <a:ext cx="9073039" cy="7791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Algumas IAs Interessantes </a:t>
            </a:r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🤖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151227"/>
            <a:ext cx="5492115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IAs de Fala e Avatares Virtuais</a:t>
            </a:r>
            <a:endParaRPr lang="en-US" sz="2916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53" y="4142542"/>
            <a:ext cx="3268028" cy="1851660"/>
          </a:xfrm>
          <a:prstGeom prst="rect">
            <a:avLst/>
          </a:prstGeom>
        </p:spPr>
      </p:pic>
      <p:pic>
        <p:nvPicPr>
          <p:cNvPr id="7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186" y="4142542"/>
            <a:ext cx="3268028" cy="1851660"/>
          </a:xfrm>
          <a:prstGeom prst="rect">
            <a:avLst/>
          </a:prstGeom>
        </p:spPr>
      </p:pic>
      <p:pic>
        <p:nvPicPr>
          <p:cNvPr id="8" name="Image 3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619" y="4142542"/>
            <a:ext cx="3268028" cy="1851660"/>
          </a:xfrm>
          <a:prstGeom prst="rect">
            <a:avLst/>
          </a:prstGeom>
        </p:spPr>
      </p:pic>
      <p:pic>
        <p:nvPicPr>
          <p:cNvPr id="9" name="Image 4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81736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IA na Indústria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7299841" y="1959173"/>
            <a:ext cx="30837" cy="5453063"/>
          </a:xfrm>
          <a:prstGeom prst="roundRect">
            <a:avLst>
              <a:gd name="adj" fmla="val 336262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6173450" y="2499062"/>
            <a:ext cx="864037" cy="30837"/>
          </a:xfrm>
          <a:prstGeom prst="roundRect">
            <a:avLst>
              <a:gd name="adj" fmla="val 336262"/>
            </a:avLst>
          </a:prstGeom>
          <a:solidFill>
            <a:srgbClr val="552C86"/>
          </a:solidFill>
          <a:ln/>
        </p:spPr>
      </p:sp>
      <p:sp>
        <p:nvSpPr>
          <p:cNvPr id="9" name="Shape 5"/>
          <p:cNvSpPr/>
          <p:nvPr/>
        </p:nvSpPr>
        <p:spPr>
          <a:xfrm>
            <a:off x="7037487" y="22368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48346" y="2329339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11" name="Text 7"/>
          <p:cNvSpPr/>
          <p:nvPr/>
        </p:nvSpPr>
        <p:spPr>
          <a:xfrm>
            <a:off x="864037" y="2205990"/>
            <a:ext cx="509337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Robótica e Automação Inteligente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864037" y="3125629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está revolucionando a robótica e a automação inteligente, como na produção de veículos autônomos e robôs para a indústria.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7592913" y="3733383"/>
            <a:ext cx="864037" cy="30837"/>
          </a:xfrm>
          <a:prstGeom prst="roundRect">
            <a:avLst>
              <a:gd name="adj" fmla="val 336262"/>
            </a:avLst>
          </a:prstGeom>
          <a:solidFill>
            <a:srgbClr val="552C86"/>
          </a:solidFill>
          <a:ln/>
        </p:spPr>
      </p:sp>
      <p:sp>
        <p:nvSpPr>
          <p:cNvPr id="14" name="Shape 10"/>
          <p:cNvSpPr/>
          <p:nvPr/>
        </p:nvSpPr>
        <p:spPr>
          <a:xfrm>
            <a:off x="7037487" y="34711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0008" y="3563660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8672989" y="34403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Saúde e Finanças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8672989" y="3974187"/>
            <a:ext cx="5093375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está transformando áreas como a saúde, tornando mais preciso o diagnóstico de doenças, e finanças, tornando mais precisas as análises e previsões de investimentos.</a:t>
            </a:r>
            <a:endParaRPr lang="en-US" sz="1944" dirty="0"/>
          </a:p>
        </p:txBody>
      </p:sp>
      <p:sp>
        <p:nvSpPr>
          <p:cNvPr id="18" name="Shape 14"/>
          <p:cNvSpPr/>
          <p:nvPr/>
        </p:nvSpPr>
        <p:spPr>
          <a:xfrm>
            <a:off x="6173450" y="5344299"/>
            <a:ext cx="864037" cy="30837"/>
          </a:xfrm>
          <a:prstGeom prst="roundRect">
            <a:avLst>
              <a:gd name="adj" fmla="val 336262"/>
            </a:avLst>
          </a:prstGeom>
          <a:solidFill>
            <a:srgbClr val="552C86"/>
          </a:solidFill>
          <a:ln/>
        </p:spPr>
      </p:sp>
      <p:sp>
        <p:nvSpPr>
          <p:cNvPr id="19" name="Shape 15"/>
          <p:cNvSpPr/>
          <p:nvPr/>
        </p:nvSpPr>
        <p:spPr>
          <a:xfrm>
            <a:off x="7037487" y="508206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0723" y="5174575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21" name="Text 17"/>
          <p:cNvSpPr/>
          <p:nvPr/>
        </p:nvSpPr>
        <p:spPr>
          <a:xfrm>
            <a:off x="2871311" y="50512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</a:t>
            </a:r>
            <a:endParaRPr lang="en-US" sz="2430" dirty="0"/>
          </a:p>
        </p:txBody>
      </p:sp>
      <p:sp>
        <p:nvSpPr>
          <p:cNvPr id="22" name="Text 18"/>
          <p:cNvSpPr/>
          <p:nvPr/>
        </p:nvSpPr>
        <p:spPr>
          <a:xfrm>
            <a:off x="864037" y="5585103"/>
            <a:ext cx="5093375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ajuda a identificar os usuários ideais para campanhas de marketing e personalizar a experiência do usuário, analisando o seu comportamento e histórico nas mídias sociais.</a:t>
            </a:r>
            <a:endParaRPr lang="en-US" sz="1944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1557933"/>
            <a:ext cx="776835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IA e o Futuro do Trabalho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9773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74896" y="3069908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297739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Novas Funções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3511272"/>
            <a:ext cx="3333988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criará novas funções e trabalhos que exigem habilidades específicas, como engenheiros em IA, programadores de robôs e especialistas em segurança cibernética.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5247084" y="29773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19606" y="3069908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6049328" y="2977396"/>
            <a:ext cx="333398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Automação de Tarefas Repetitivas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6049328" y="3897035"/>
            <a:ext cx="333398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Muitos trabalhos serão automatizados pela IA, permitindo que sejam realizados de forma mais eficiente e com maior precisão.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9630132" y="29773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803368" y="3069908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0432375" y="297739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Novas Profissões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0432375" y="3511272"/>
            <a:ext cx="3333988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 o aumento da automação, muitos profissionais precisarão se atualizar visando as novas demandas do mercado de trabalho. Um exemplo atual é a área de Engenharia de Prompt.</a:t>
            </a:r>
            <a:endParaRPr lang="en-US" sz="1944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7050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Limitações Atuais e Potencial da IA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4083844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Este curso representa um exemplo prático das limitações atuais da IA, mas também do seu potencial. Encorajamos você a aprofundar-se ainda mais no assunto e a reconhecer a presença da IA em suas atividades diárias, fomentando uma mentalidade de aprendizado contínuo.</a:t>
            </a:r>
            <a:endParaRPr lang="en-US" sz="194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47888"/>
            <a:ext cx="6172200" cy="7791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Obrigado </a:t>
            </a:r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🤩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297317"/>
            <a:ext cx="12902327" cy="2784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645"/>
              </a:lnSpc>
              <a:buNone/>
            </a:pPr>
            <a:r>
              <a:rPr lang="en-US" sz="2916" b="1" i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"Nunca me sinto completamente satisfeita ao entender algo; pois, por mais que eu entenda bem, o que compreendo é apenas uma fração ínfima de tudo o que desejo compreender."</a:t>
            </a:r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3645"/>
              </a:lnSpc>
              <a:buNone/>
            </a:pPr>
            <a:r>
              <a:rPr lang="en-US" sz="2916" u="sng" dirty="0">
                <a:solidFill>
                  <a:srgbClr val="9251E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Ada Lovelace</a:t>
            </a:r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Matemática, escritora e criadora o primeiro algoritmo de computador da história </a:t>
            </a:r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👩‍💻</a:t>
            </a:r>
            <a:endParaRPr lang="en-US" sz="2916" dirty="0"/>
          </a:p>
        </p:txBody>
      </p:sp>
      <p:pic>
        <p:nvPicPr>
          <p:cNvPr id="6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982272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Desmistificando a Inteligência Artificial (IA)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4667131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Inteligência Artificial é a capacidade de dar às máquinas a habilidade de pensar e aprender, semelhante ao processo cognitivo humano. Vamos desmistificar essa palavra-chave e entender como ela está mudando o mundo.</a:t>
            </a:r>
            <a:endParaRPr lang="en-US" sz="194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350437" y="216669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IAs Generativas Aplicadas Neste Curso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6350437" y="4080034"/>
            <a:ext cx="7415927" cy="1982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Neste curso, você vai experimentar a simbiose entre a IA e a educação de maneira dinâmica e imersiva. Vamos criar slides refinados com IA gerativa através da linguagem natural, transcrições/legendas múlti-idiomas e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clonagem de voz aplicada a um avatar virtual incrível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🤩</a:t>
            </a:r>
            <a:endParaRPr lang="en-US" sz="194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67819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52249" y="669608"/>
            <a:ext cx="8378071" cy="760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92"/>
              </a:lnSpc>
              <a:buNone/>
            </a:pPr>
            <a:r>
              <a:rPr lang="en-US" sz="479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São IAs Generativas?</a:t>
            </a:r>
            <a:endParaRPr lang="en-US" sz="4793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9" y="1917502"/>
            <a:ext cx="4065151" cy="25123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2249" y="4734163"/>
            <a:ext cx="3447098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96"/>
              </a:lnSpc>
              <a:buNone/>
            </a:pPr>
            <a:r>
              <a:rPr lang="en-US" sz="23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Aprendizado Contínuo</a:t>
            </a:r>
            <a:endParaRPr lang="en-US" sz="2397" dirty="0"/>
          </a:p>
        </p:txBody>
      </p:sp>
      <p:sp>
        <p:nvSpPr>
          <p:cNvPr id="7" name="Text 3"/>
          <p:cNvSpPr/>
          <p:nvPr/>
        </p:nvSpPr>
        <p:spPr>
          <a:xfrm>
            <a:off x="852249" y="5260658"/>
            <a:ext cx="4065151" cy="2337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68"/>
              </a:lnSpc>
              <a:buNone/>
            </a:pPr>
            <a:r>
              <a:rPr lang="en-US" sz="191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IAs Generativas, impulsionadas por Machine Learning, não apenas criam novos conteúdos, mas também os adaptam e refinam de maneira constante, tornando-se melhores a cada interação.</a:t>
            </a:r>
            <a:endParaRPr lang="en-US" sz="191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65" y="1917502"/>
            <a:ext cx="4065151" cy="25123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2565" y="4734163"/>
            <a:ext cx="4065151" cy="7608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96"/>
              </a:lnSpc>
              <a:buNone/>
            </a:pPr>
            <a:r>
              <a:rPr lang="en-US" sz="23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Inteligência Comparável à Humana</a:t>
            </a:r>
            <a:endParaRPr lang="en-US" sz="2397" dirty="0"/>
          </a:p>
        </p:txBody>
      </p:sp>
      <p:sp>
        <p:nvSpPr>
          <p:cNvPr id="10" name="Text 5"/>
          <p:cNvSpPr/>
          <p:nvPr/>
        </p:nvSpPr>
        <p:spPr>
          <a:xfrm>
            <a:off x="5282565" y="5641062"/>
            <a:ext cx="4065151" cy="1558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68"/>
              </a:lnSpc>
              <a:buNone/>
            </a:pPr>
            <a:r>
              <a:rPr lang="en-US" sz="191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magia das IAs Generativas reside na sua capacidade de entregar resultados tão sofisticados quanto os produzidos pelas mãos humana.</a:t>
            </a:r>
            <a:endParaRPr lang="en-US" sz="1917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881" y="1917502"/>
            <a:ext cx="4065270" cy="25124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881" y="4734282"/>
            <a:ext cx="304371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96"/>
              </a:lnSpc>
              <a:buNone/>
            </a:pPr>
            <a:r>
              <a:rPr lang="en-US" sz="23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GPT</a:t>
            </a:r>
            <a:endParaRPr lang="en-US" sz="2397" dirty="0"/>
          </a:p>
        </p:txBody>
      </p:sp>
      <p:sp>
        <p:nvSpPr>
          <p:cNvPr id="13" name="Text 7"/>
          <p:cNvSpPr/>
          <p:nvPr/>
        </p:nvSpPr>
        <p:spPr>
          <a:xfrm>
            <a:off x="9712881" y="5260777"/>
            <a:ext cx="4065270" cy="2337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68"/>
              </a:lnSpc>
              <a:buNone/>
            </a:pPr>
            <a:r>
              <a:rPr lang="en-US" sz="191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"Generative Pre-trained Transformer", mais conhecido como GPT, não é apenas um nome técnico: é a vanguarda da IA, expandindo horizontes e reinventando possibilidades.</a:t>
            </a:r>
            <a:endParaRPr lang="en-US" sz="1917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69711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IA no Cotidiano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211657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4896" y="2209086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7" name="Text 4"/>
          <p:cNvSpPr/>
          <p:nvPr/>
        </p:nvSpPr>
        <p:spPr>
          <a:xfrm>
            <a:off x="1666280" y="2116574"/>
            <a:ext cx="474059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Chatbots e Assistentes Virtuais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666280" y="2650450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está presente em nossas vidas diárias em chatbots, como a Siri e Alexa, e assistentes virtuais pessoais que podem auxiliar na execução de tarefas.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6558" y="4452580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1" name="Text 8"/>
          <p:cNvSpPr/>
          <p:nvPr/>
        </p:nvSpPr>
        <p:spPr>
          <a:xfrm>
            <a:off x="1666280" y="4360069"/>
            <a:ext cx="386072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Reconhecimento de Fala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1666280" y="489394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é utilizada no reconhecimento de fala para proporcionar muito mais praticidade na comunicação entre as pessoas.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64037" y="62085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272" y="6301026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1666280" y="6208514"/>
            <a:ext cx="324790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Criação de Conteúdo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1666280" y="674239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está presente na criação de conteúdo, como a geração de imagens e textos.</a:t>
            </a:r>
            <a:endParaRPr lang="en-US" sz="1944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707" y="1049655"/>
            <a:ext cx="5019556" cy="627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41"/>
              </a:lnSpc>
              <a:buNone/>
            </a:pPr>
            <a:r>
              <a:rPr lang="en-US" sz="395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IA na Educação</a:t>
            </a:r>
            <a:endParaRPr lang="en-US" sz="3952" dirty="0"/>
          </a:p>
        </p:txBody>
      </p:sp>
      <p:sp>
        <p:nvSpPr>
          <p:cNvPr id="6" name="Shape 2"/>
          <p:cNvSpPr/>
          <p:nvPr/>
        </p:nvSpPr>
        <p:spPr>
          <a:xfrm>
            <a:off x="702707" y="1978223"/>
            <a:ext cx="7738586" cy="1814155"/>
          </a:xfrm>
          <a:prstGeom prst="roundRect">
            <a:avLst>
              <a:gd name="adj" fmla="val 4648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11066" y="2186583"/>
            <a:ext cx="2509718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0"/>
              </a:lnSpc>
              <a:buNone/>
            </a:pPr>
            <a:r>
              <a:rPr lang="en-US" sz="197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Acessibilidade</a:t>
            </a:r>
            <a:endParaRPr lang="en-US" sz="1976" dirty="0"/>
          </a:p>
        </p:txBody>
      </p:sp>
      <p:sp>
        <p:nvSpPr>
          <p:cNvPr id="8" name="Text 4"/>
          <p:cNvSpPr/>
          <p:nvPr/>
        </p:nvSpPr>
        <p:spPr>
          <a:xfrm>
            <a:off x="911066" y="2620685"/>
            <a:ext cx="7321868" cy="9633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pode ser uma solução para tornar a educação mais acessível, oferecendo recursos como legendas, tradução em tempo real e adaptação de conteúdo para necessidades especiais.</a:t>
            </a:r>
            <a:endParaRPr lang="en-US" sz="1581" dirty="0"/>
          </a:p>
        </p:txBody>
      </p:sp>
      <p:sp>
        <p:nvSpPr>
          <p:cNvPr id="9" name="Shape 5"/>
          <p:cNvSpPr/>
          <p:nvPr/>
        </p:nvSpPr>
        <p:spPr>
          <a:xfrm>
            <a:off x="702707" y="3993118"/>
            <a:ext cx="7738586" cy="1493044"/>
          </a:xfrm>
          <a:prstGeom prst="roundRect">
            <a:avLst>
              <a:gd name="adj" fmla="val 5648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11066" y="4201478"/>
            <a:ext cx="2509718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0"/>
              </a:lnSpc>
              <a:buNone/>
            </a:pPr>
            <a:r>
              <a:rPr lang="en-US" sz="197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Personalização</a:t>
            </a:r>
            <a:endParaRPr lang="en-US" sz="1976" dirty="0"/>
          </a:p>
        </p:txBody>
      </p:sp>
      <p:sp>
        <p:nvSpPr>
          <p:cNvPr id="11" name="Text 7"/>
          <p:cNvSpPr/>
          <p:nvPr/>
        </p:nvSpPr>
        <p:spPr>
          <a:xfrm>
            <a:off x="911066" y="4635579"/>
            <a:ext cx="7321868" cy="642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uso da IA na educação permite a personalização do aprendizado, adaptando o conteúdo para atender as necessidades de cada aluno.</a:t>
            </a:r>
            <a:endParaRPr lang="en-US" sz="1581" dirty="0"/>
          </a:p>
        </p:txBody>
      </p:sp>
      <p:sp>
        <p:nvSpPr>
          <p:cNvPr id="12" name="Shape 8"/>
          <p:cNvSpPr/>
          <p:nvPr/>
        </p:nvSpPr>
        <p:spPr>
          <a:xfrm>
            <a:off x="702707" y="5686901"/>
            <a:ext cx="7738586" cy="1493044"/>
          </a:xfrm>
          <a:prstGeom prst="roundRect">
            <a:avLst>
              <a:gd name="adj" fmla="val 5648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11066" y="5895261"/>
            <a:ext cx="2509718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0"/>
              </a:lnSpc>
              <a:buNone/>
            </a:pPr>
            <a:r>
              <a:rPr lang="en-US" sz="197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Facilidade de Uso</a:t>
            </a:r>
            <a:endParaRPr lang="en-US" sz="1976" dirty="0"/>
          </a:p>
        </p:txBody>
      </p:sp>
      <p:sp>
        <p:nvSpPr>
          <p:cNvPr id="14" name="Text 10"/>
          <p:cNvSpPr/>
          <p:nvPr/>
        </p:nvSpPr>
        <p:spPr>
          <a:xfrm>
            <a:off x="911066" y="6329363"/>
            <a:ext cx="7321868" cy="642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30"/>
              </a:lnSpc>
              <a:buNone/>
            </a:pPr>
            <a:r>
              <a:rPr lang="en-US" sz="158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pode tornar a educação mais intuitiva e fácil de utilizar, por meio de chatbots interativos que ajudam a solucionar dúvidas e acompanham o progresso do aluno.</a:t>
            </a:r>
            <a:endParaRPr lang="en-US" sz="1581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1309926"/>
            <a:ext cx="8517612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Cases DIO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2744867"/>
            <a:ext cx="7227927" cy="624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Aplicações Práticas da IA</a:t>
            </a:r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🧑‍💻</a:t>
            </a:r>
            <a:endParaRPr lang="en-US" sz="3888" dirty="0"/>
          </a:p>
        </p:txBody>
      </p:sp>
      <p:sp>
        <p:nvSpPr>
          <p:cNvPr id="8" name="Text 4"/>
          <p:cNvSpPr/>
          <p:nvPr/>
        </p:nvSpPr>
        <p:spPr>
          <a:xfrm>
            <a:off x="864037" y="3739872"/>
            <a:ext cx="12902327" cy="402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Este Curso 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😊</a:t>
            </a:r>
            <a:endParaRPr lang="en-US" sz="1944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420195"/>
            <a:ext cx="12902327" cy="2499360"/>
          </a:xfrm>
          <a:prstGeom prst="rect">
            <a:avLst/>
          </a:prstGeom>
        </p:spPr>
      </p:pic>
      <p:pic>
        <p:nvPicPr>
          <p:cNvPr id="10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1116211"/>
            <a:ext cx="11148298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Cases DIO &amp; </a:t>
            </a:r>
            <a:pPr indent="0" marL="0">
              <a:lnSpc>
                <a:spcPts val="8384"/>
              </a:lnSpc>
              <a:buNone/>
            </a:pPr>
            <a:r>
              <a:rPr lang="en-US" sz="6707" u="sng" dirty="0">
                <a:solidFill>
                  <a:srgbClr val="9251E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iamtheCODE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2551152"/>
            <a:ext cx="6116479" cy="624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Curso Green Software </a:t>
            </a:r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💚</a:t>
            </a:r>
            <a:endParaRPr lang="en-US" sz="3888" dirty="0"/>
          </a:p>
        </p:txBody>
      </p:sp>
      <p:sp>
        <p:nvSpPr>
          <p:cNvPr id="8" name="Text 4"/>
          <p:cNvSpPr/>
          <p:nvPr/>
        </p:nvSpPr>
        <p:spPr>
          <a:xfrm>
            <a:off x="864037" y="3546158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Baseado na documentação oficial da </a:t>
            </a:r>
            <a:pPr indent="0" marL="0">
              <a:lnSpc>
                <a:spcPts val="3110"/>
              </a:lnSpc>
              <a:buNone/>
            </a:pPr>
            <a:r>
              <a:rPr lang="en-US" sz="1944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Green Software Fountation,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é um preparatório para a Certificação </a:t>
            </a:r>
            <a:pPr indent="0" marL="0">
              <a:lnSpc>
                <a:spcPts val="3110"/>
              </a:lnSpc>
              <a:buNone/>
            </a:pPr>
            <a:r>
              <a:rPr lang="en-US" sz="1944" u="sng" dirty="0">
                <a:solidFill>
                  <a:srgbClr val="9251E1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Green Software for Practitioners (LFC131)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Este conteúdo foi criado em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Português, Inglês, Espanhol e Francês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944" dirty="0"/>
          </a:p>
        </p:txBody>
      </p:sp>
      <p:pic>
        <p:nvPicPr>
          <p:cNvPr id="9" name="Image 2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4613910"/>
            <a:ext cx="12902327" cy="2499360"/>
          </a:xfrm>
          <a:prstGeom prst="rect">
            <a:avLst/>
          </a:prstGeom>
        </p:spPr>
      </p:pic>
      <p:pic>
        <p:nvPicPr>
          <p:cNvPr id="10" name="Image 3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947976"/>
            <a:ext cx="8517612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Cases DIO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2382917"/>
            <a:ext cx="5643443" cy="624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Reels Multi-Idiomas </a:t>
            </a:r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🤳</a:t>
            </a:r>
            <a:endParaRPr lang="en-US" sz="3888" dirty="0"/>
          </a:p>
        </p:txBody>
      </p:sp>
      <p:sp>
        <p:nvSpPr>
          <p:cNvPr id="8" name="Text 4"/>
          <p:cNvSpPr/>
          <p:nvPr/>
        </p:nvSpPr>
        <p:spPr>
          <a:xfrm>
            <a:off x="864037" y="3377922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Reels (Português e Inglês) para uma Aceleração Internacional, criados totalmente usando IAs Generativas.</a:t>
            </a:r>
            <a:endParaRPr lang="en-US" sz="1944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2024-07-15T03:53:31Z</dcterms:created>
  <dcterms:modified xsi:type="dcterms:W3CDTF">2024-07-15T03:53:31Z</dcterms:modified>
</cp:coreProperties>
</file>